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ira Mono Medium"/>
      <p:regular r:id="rId17"/>
    </p:embeddedFont>
    <p:embeddedFont>
      <p:font typeface="Fira Mono Medium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  <p:embeddedFont>
      <p:font typeface="Fira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40602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 Világegyetem, a Fekete Lyukak és a Tejútrendszer Titkai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774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 Világegyetem Felfedezése: A Tudomány és a Kíváncsiság Határai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85893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390144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936802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Új Fizikai Törvények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4427220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fekete lyukak kutatása alapjaiban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írhatja át a fizika jelenlegi törvényeit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és új dimenziókat nyithat meg a tudományban.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35893" y="385893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8" name="Text 6"/>
          <p:cNvSpPr/>
          <p:nvPr/>
        </p:nvSpPr>
        <p:spPr>
          <a:xfrm>
            <a:off x="5320963" y="390144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73008" y="39368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Galaxisok Titkai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73008" y="4427220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Tejútrendszer központjának megértése segít más galaxisok titkainak feltárásában, és a kozmikus evolúció megismerésében.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77995" y="385893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2" name="Text 10"/>
          <p:cNvSpPr/>
          <p:nvPr/>
        </p:nvSpPr>
        <p:spPr>
          <a:xfrm>
            <a:off x="9763065" y="390144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15111" y="3936802"/>
            <a:ext cx="3060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Jövőbeli Áttörések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15111" y="4427220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jövő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teleszkópjai és AI-technológiái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újabb áttöréseket ígérnek az univerzum megismerésében, feltárva eddig ismeretlen titkokat.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42279" y="2305288"/>
            <a:ext cx="105458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 Világegyetem Végtelen Térképe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67695"/>
            <a:ext cx="4196358" cy="2456617"/>
          </a:xfrm>
          <a:prstGeom prst="roundRect">
            <a:avLst>
              <a:gd name="adj" fmla="val 1385"/>
            </a:avLst>
          </a:prstGeom>
          <a:solidFill>
            <a:srgbClr val="211E24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3467695"/>
            <a:ext cx="60960" cy="2456617"/>
          </a:xfrm>
          <a:prstGeom prst="roundRect">
            <a:avLst>
              <a:gd name="adj" fmla="val 55814"/>
            </a:avLst>
          </a:prstGeom>
          <a:solidFill>
            <a:srgbClr val="FF6BD8"/>
          </a:solidFill>
          <a:ln/>
        </p:spPr>
      </p:sp>
      <p:sp>
        <p:nvSpPr>
          <p:cNvPr id="5" name="Text 3"/>
          <p:cNvSpPr/>
          <p:nvPr/>
        </p:nvSpPr>
        <p:spPr>
          <a:xfrm>
            <a:off x="1112044" y="3724989"/>
            <a:ext cx="3060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Kozmikus Időutazás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12044" y="4215408"/>
            <a:ext cx="36208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Több mint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13,8 milliárd éves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folyamatosan táguló tér, melynek határait még most is kutatjuk.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467695"/>
            <a:ext cx="4196358" cy="2456617"/>
          </a:xfrm>
          <a:prstGeom prst="roundRect">
            <a:avLst>
              <a:gd name="adj" fmla="val 1385"/>
            </a:avLst>
          </a:prstGeom>
          <a:solidFill>
            <a:srgbClr val="211E24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962" y="3467695"/>
            <a:ext cx="60960" cy="2456617"/>
          </a:xfrm>
          <a:prstGeom prst="roundRect">
            <a:avLst>
              <a:gd name="adj" fmla="val 55814"/>
            </a:avLst>
          </a:prstGeom>
          <a:solidFill>
            <a:srgbClr val="FF6BD8"/>
          </a:solidFill>
          <a:ln/>
        </p:spPr>
      </p:sp>
      <p:sp>
        <p:nvSpPr>
          <p:cNvPr id="9" name="Text 7"/>
          <p:cNvSpPr/>
          <p:nvPr/>
        </p:nvSpPr>
        <p:spPr>
          <a:xfrm>
            <a:off x="5535216" y="3724989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Csillagászati Csodák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35216" y="4215408"/>
            <a:ext cx="36208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Csillagok, galaxisok és kozmikus csodák végtelen sokasága várja felfedezésünket, minden pontja egy-egy történet.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467695"/>
            <a:ext cx="4196358" cy="2456617"/>
          </a:xfrm>
          <a:prstGeom prst="roundRect">
            <a:avLst>
              <a:gd name="adj" fmla="val 1385"/>
            </a:avLst>
          </a:prstGeom>
          <a:solidFill>
            <a:srgbClr val="211E24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40133" y="3467695"/>
            <a:ext cx="60960" cy="2456617"/>
          </a:xfrm>
          <a:prstGeom prst="roundRect">
            <a:avLst>
              <a:gd name="adj" fmla="val 55814"/>
            </a:avLst>
          </a:prstGeom>
          <a:solidFill>
            <a:srgbClr val="FF6BD8"/>
          </a:solidFill>
          <a:ln/>
        </p:spPr>
      </p:sp>
      <p:sp>
        <p:nvSpPr>
          <p:cNvPr id="13" name="Text 11"/>
          <p:cNvSpPr/>
          <p:nvPr/>
        </p:nvSpPr>
        <p:spPr>
          <a:xfrm>
            <a:off x="9958388" y="3724989"/>
            <a:ext cx="36208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Otthonunk, a Tejútrendszer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58388" y="4569738"/>
            <a:ext cx="36208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Egy spirálgalaxis, mely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100 milliárd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csillagnak ad otthont, és csak egy a számtalan galaxis közül.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3044" y="1586627"/>
            <a:ext cx="7824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Mi is az a Fekete Lyuk?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90718"/>
            <a:ext cx="6244709" cy="34969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9521" y="283964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Nem lyuk, hanem hihetetlenül sűrű anyagkoncentráció: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 gravitáció annyira erős, hogy semmi sem szökhet meg.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9521" y="3644741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Az eseményhorizont: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Az a határ, ahonnan semmi, még a fény sem menekülhet. Ez a "pont" jelzi a visszatérés nélküli utat.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4812744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Elképesztő tömeg: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Tömegük akár több milliószorosa lehet a Napénak, képesek eltorzítani a téridőt maguk körül.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1E24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021675" y="3760351"/>
            <a:ext cx="125869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 Tejútrendszer Szíve: Sagittarius A*</a:t>
            </a:r>
            <a:endParaRPr lang="en-US" sz="4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844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 Tejútrendszer Szívében: Sagittarius A*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2963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Mono Light" pitchFamily="34" charset="0"/>
                <a:ea typeface="Fira Mono Light" pitchFamily="34" charset="-122"/>
                <a:cs typeface="Fira Mon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084677"/>
            <a:ext cx="4196358" cy="3048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42589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Gigantikus Tömeg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749403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Tömege kb.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4,3 millió Napnyi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ezzel galaxisunk domináns gravitációs ereje.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372963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Mono Light" pitchFamily="34" charset="0"/>
                <a:ea typeface="Fira Mono Light" pitchFamily="34" charset="-122"/>
                <a:cs typeface="Fira Mon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4084677"/>
            <a:ext cx="4196358" cy="3048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4258985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Első Kép 2022-ben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4749403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Az Eseményhorizont Teleszkóp (EHT) 2022-ben hozta nyilvánosságra galaxisunk központi fekete lyukának első képét, felfedve annak árnyékát.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372963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Mono Light" pitchFamily="34" charset="0"/>
                <a:ea typeface="Fira Mono Light" pitchFamily="34" charset="-122"/>
                <a:cs typeface="Fira Mon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4084677"/>
            <a:ext cx="4196358" cy="3048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4258985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Hihetetlen Forgás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4749403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AI elemzések szerint majdnem a fénysebességhez közeli sebességgel forog, ami egyedülálló jelenség az univerzumban.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72139" y="892016"/>
            <a:ext cx="108860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Fekete Lyukak Méretei és Típusai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54423"/>
            <a:ext cx="13042821" cy="1367909"/>
          </a:xfrm>
          <a:prstGeom prst="roundRect">
            <a:avLst>
              <a:gd name="adj" fmla="val 2487"/>
            </a:avLst>
          </a:prstGeom>
          <a:solidFill>
            <a:srgbClr val="211E24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24270" y="2084903"/>
            <a:ext cx="907256" cy="1306949"/>
          </a:xfrm>
          <a:prstGeom prst="rect">
            <a:avLst/>
          </a:prstGeom>
          <a:solidFill>
            <a:srgbClr val="2E2E2F"/>
          </a:solidFill>
          <a:ln/>
        </p:spPr>
      </p:sp>
      <p:sp>
        <p:nvSpPr>
          <p:cNvPr id="5" name="Text 3"/>
          <p:cNvSpPr/>
          <p:nvPr/>
        </p:nvSpPr>
        <p:spPr>
          <a:xfrm>
            <a:off x="1107758" y="25256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958340" y="2311718"/>
            <a:ext cx="45906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Csillagméretű Fekete Lyukak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958340" y="2802136"/>
            <a:ext cx="118477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4-100 Nap tömegűek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szupernóva-robbanások végtermékei, melyek egy óriási csillag életének végét jelentik.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3790" y="3649147"/>
            <a:ext cx="13042821" cy="1730812"/>
          </a:xfrm>
          <a:prstGeom prst="roundRect">
            <a:avLst>
              <a:gd name="adj" fmla="val 1966"/>
            </a:avLst>
          </a:prstGeom>
          <a:solidFill>
            <a:srgbClr val="211E24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24270" y="3679627"/>
            <a:ext cx="907256" cy="1669852"/>
          </a:xfrm>
          <a:prstGeom prst="rect">
            <a:avLst/>
          </a:prstGeom>
          <a:solidFill>
            <a:srgbClr val="2E2E2F"/>
          </a:solidFill>
          <a:ln/>
        </p:spPr>
      </p:sp>
      <p:sp>
        <p:nvSpPr>
          <p:cNvPr id="10" name="Text 8"/>
          <p:cNvSpPr/>
          <p:nvPr/>
        </p:nvSpPr>
        <p:spPr>
          <a:xfrm>
            <a:off x="1107758" y="430184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958340" y="3906441"/>
            <a:ext cx="45906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Köztes Tömegű Fekete Lyukak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958340" y="4396859"/>
            <a:ext cx="118477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100-100 000 Nap tömegűek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létezésük még kutatás tárgya, és segíthetnek megérteni a szupermasszív fekete lyukak kialakulását.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606772"/>
            <a:ext cx="13042821" cy="1730812"/>
          </a:xfrm>
          <a:prstGeom prst="roundRect">
            <a:avLst>
              <a:gd name="adj" fmla="val 1966"/>
            </a:avLst>
          </a:prstGeom>
          <a:solidFill>
            <a:srgbClr val="211E24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24270" y="5637252"/>
            <a:ext cx="907256" cy="1669852"/>
          </a:xfrm>
          <a:prstGeom prst="rect">
            <a:avLst/>
          </a:prstGeom>
          <a:solidFill>
            <a:srgbClr val="2E2E2F"/>
          </a:solidFill>
          <a:ln/>
        </p:spPr>
      </p:sp>
      <p:sp>
        <p:nvSpPr>
          <p:cNvPr id="15" name="Text 13"/>
          <p:cNvSpPr/>
          <p:nvPr/>
        </p:nvSpPr>
        <p:spPr>
          <a:xfrm>
            <a:off x="1107758" y="62594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1958340" y="5864066"/>
            <a:ext cx="45906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Szupermasszív Fekete Lyukak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958340" y="6354485"/>
            <a:ext cx="118477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Milliók vagy milliárdok Nap tömegével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galaxisok központjában találhatók, és kulcsszerepet játszanak a galaxisfejlődésben.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6369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Hogyan Találjuk Meg a Láthatatlan Fekete Lyukakat?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834884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969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Csillagmozgás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459962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körülöttük keringő csillagok mozgása árulja el őket, ahogyan a Tejútrendszer központjában is.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83488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969544"/>
            <a:ext cx="3060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Akkréciós Korongok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4459962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forró gázgyűrűk (akkréciós korongok) röntgensugarakat bocsátanak ki, melyeket detektálni tudunk.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834884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969544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Gravitációs Hullámok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4814292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Fekete lyukak összeolvadásakor keletkező téridő-ráncok, melyeket a LIGO és Virgo obszervatóriumok érzékelnek.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02118" y="1253609"/>
            <a:ext cx="112261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 Fekete Lyukak Nem Vákuumszívók!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06623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Fontos tisztázni: a fekete lyukak nem "szívják be" az egész univerzumot.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133951" y="3668792"/>
            <a:ext cx="590454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Távolról gravitációjuk megegyezik az azonos tömegű objektumokéval.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33951" y="4598670"/>
            <a:ext cx="590454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Nem nyelik el a Tejútrendszert, hanem stabil, integrált részei a galaxis dinamikájának, hasonlóan ahogy a Nap is a naprendszer része.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3668792"/>
            <a:ext cx="30480" cy="2018586"/>
          </a:xfrm>
          <a:prstGeom prst="rect">
            <a:avLst/>
          </a:prstGeom>
          <a:solidFill>
            <a:srgbClr val="FF6BD8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557701"/>
            <a:ext cx="6244709" cy="416313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282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6BD8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 Tejútrendszer és a Kozmikus Történet Kapcsolata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5050393"/>
            <a:ext cx="13042821" cy="30480"/>
          </a:xfrm>
          <a:prstGeom prst="roundRect">
            <a:avLst>
              <a:gd name="adj" fmla="val 111628"/>
            </a:avLst>
          </a:prstGeom>
          <a:solidFill>
            <a:srgbClr val="474748"/>
          </a:solidFill>
          <a:ln/>
        </p:spPr>
      </p:sp>
      <p:sp>
        <p:nvSpPr>
          <p:cNvPr id="4" name="Shape 2"/>
          <p:cNvSpPr/>
          <p:nvPr/>
        </p:nvSpPr>
        <p:spPr>
          <a:xfrm>
            <a:off x="3968353" y="4369951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474748"/>
          </a:solidFill>
          <a:ln/>
        </p:spPr>
      </p:sp>
      <p:sp>
        <p:nvSpPr>
          <p:cNvPr id="5" name="Shape 3"/>
          <p:cNvSpPr/>
          <p:nvPr/>
        </p:nvSpPr>
        <p:spPr>
          <a:xfrm>
            <a:off x="3728442" y="47952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6" name="Text 4"/>
          <p:cNvSpPr/>
          <p:nvPr/>
        </p:nvSpPr>
        <p:spPr>
          <a:xfrm>
            <a:off x="3813512" y="48377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688187" y="2564011"/>
            <a:ext cx="45906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Fermi-buborékok Kialakulása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3054429"/>
            <a:ext cx="592597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Sagittarius A* múltbeli aktivitása hozta létre a hatalmas, milliárd fényév kiterjedésű Fermi-buborékokat a galaxis közepén.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299841" y="5050393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474748"/>
          </a:solidFill>
          <a:ln/>
        </p:spPr>
      </p:sp>
      <p:sp>
        <p:nvSpPr>
          <p:cNvPr id="10" name="Shape 8"/>
          <p:cNvSpPr/>
          <p:nvPr/>
        </p:nvSpPr>
        <p:spPr>
          <a:xfrm>
            <a:off x="7059930" y="47952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1" name="Text 9"/>
          <p:cNvSpPr/>
          <p:nvPr/>
        </p:nvSpPr>
        <p:spPr>
          <a:xfrm>
            <a:off x="7145000" y="48377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784890" y="5957649"/>
            <a:ext cx="3060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Múltbéli Aktivitás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352092" y="6448068"/>
            <a:ext cx="59260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galaxisunk jelenleg nyugodtabb, mint más aktív galaxisok, de a múltban fényes kvazárokhoz hasonlóan sugárzó volt.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10631448" y="4369951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474748"/>
          </a:solidFill>
          <a:ln/>
        </p:spPr>
      </p:sp>
      <p:sp>
        <p:nvSpPr>
          <p:cNvPr id="15" name="Shape 13"/>
          <p:cNvSpPr/>
          <p:nvPr/>
        </p:nvSpPr>
        <p:spPr>
          <a:xfrm>
            <a:off x="10391537" y="47952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6" name="Text 14"/>
          <p:cNvSpPr/>
          <p:nvPr/>
        </p:nvSpPr>
        <p:spPr>
          <a:xfrm>
            <a:off x="10476607" y="48377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9116497" y="2564011"/>
            <a:ext cx="3060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Kozmikus Visszhang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83698" y="3054429"/>
            <a:ext cx="59260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Ez a múltbeli aktivitás fontos információkat hordoz galaxisunk evolúciójáról és a szupermasszív fekete lyukak szerepéről.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2025-08-25T13:52:41Z</dcterms:created>
  <dcterms:modified xsi:type="dcterms:W3CDTF">2025-08-25T13:52:41Z</dcterms:modified>
</cp:coreProperties>
</file>